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20"/>
  </p:notesMasterIdLst>
  <p:sldIdLst>
    <p:sldId id="256" r:id="rId3"/>
    <p:sldId id="258" r:id="rId4"/>
    <p:sldId id="359" r:id="rId5"/>
    <p:sldId id="260" r:id="rId6"/>
    <p:sldId id="360" r:id="rId7"/>
    <p:sldId id="361" r:id="rId8"/>
    <p:sldId id="358" r:id="rId9"/>
    <p:sldId id="356" r:id="rId10"/>
    <p:sldId id="257" r:id="rId11"/>
    <p:sldId id="259" r:id="rId12"/>
    <p:sldId id="261" r:id="rId13"/>
    <p:sldId id="362" r:id="rId14"/>
    <p:sldId id="349" r:id="rId15"/>
    <p:sldId id="350" r:id="rId16"/>
    <p:sldId id="352" r:id="rId17"/>
    <p:sldId id="325" r:id="rId18"/>
    <p:sldId id="348" r:id="rId19"/>
  </p:sldIdLst>
  <p:sldSz cx="9144000" cy="5143500" type="screen16x9"/>
  <p:notesSz cx="6858000" cy="9144000"/>
  <p:embeddedFontLst>
    <p:embeddedFont>
      <p:font typeface="Hammersmith One" panose="02010703030501060504" pitchFamily="2" charset="77"/>
      <p:regular r:id="rId21"/>
    </p:embeddedFont>
    <p:embeddedFont>
      <p:font typeface="Proxima Nova" panose="02000506030000020004" pitchFamily="2" charset="0"/>
      <p:regular r:id="rId22"/>
      <p:bold r:id="rId23"/>
      <p:italic r:id="rId24"/>
      <p:boldItalic r:id="rId25"/>
    </p:embeddedFont>
    <p:embeddedFont>
      <p:font typeface="Proxima Nova Semibold" panose="02000506030000020004" pitchFamily="2" charset="0"/>
      <p:regular r:id="rId26"/>
      <p:bold r:id="rId27"/>
      <p:italic r:id="rId28"/>
      <p:boldItalic r:id="rId29"/>
    </p:embeddedFont>
    <p:embeddedFont>
      <p:font typeface="Roboto Condensed Light" panose="020F0302020204030204" pitchFamily="34" charset="0"/>
      <p:regular r:id="rId30"/>
      <p:italic r:id="rId31"/>
    </p:embeddedFont>
    <p:embeddedFont>
      <p:font typeface="Ubuntu" panose="020B0504030602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74E37D-B88A-474A-B31F-8B5396AF159A}">
  <a:tblStyle styleId="{A274E37D-B88A-474A-B31F-8B5396AF15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512310-A15F-4299-99BA-E139673D3AC7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3888862-57AB-445B-ADCD-3707B4F2A2D2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B3B2567-3695-495E-8A36-2DF533A0AD32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9F05F7E-6FE7-4F9C-BC62-12F186931892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4C55DE-7AE6-4AD1-BE2A-52D26C8A1B09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c33250489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c33250489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80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c6a01074ef_0_2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Google Shape;2556;gc6a01074ef_0_2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1" name="Google Shape;13111;gc6a01074ef_0_17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2" name="Google Shape;13112;gc6a01074ef_0_17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c6a01074ef_0_20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c6a01074ef_0_20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6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968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53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rot="5716307" flipH="1">
            <a:off x="3128709" y="-17350"/>
            <a:ext cx="3009510" cy="5911593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7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6" name="Google Shape;1186;p47"/>
          <p:cNvSpPr txBox="1">
            <a:spLocks noGrp="1"/>
          </p:cNvSpPr>
          <p:nvPr>
            <p:ph type="subTitle" idx="1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187" name="Google Shape;1187;p47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6926300" y="-8695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rId3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5" r:id="rId8"/>
    <p:sldLayoutId id="2147483672" r:id="rId9"/>
    <p:sldLayoutId id="2147483685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14" name="Google Shape;1314;p5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2954707" y="582075"/>
            <a:ext cx="3234585" cy="2218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2"/>
                </a:solidFill>
              </a:rPr>
              <a:t>Week – 1 ML &amp; Python 101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1201613" y="2696018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ML Bootcamp 2021</a:t>
            </a:r>
            <a:endParaRPr sz="20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99997F5-1AE6-6544-828D-379BD8F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022" y="3430926"/>
            <a:ext cx="1551972" cy="1551972"/>
          </a:xfrm>
          <a:prstGeom prst="rect">
            <a:avLst/>
          </a:prstGeom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C86CBEA-8661-E04B-A0D5-504DF6FEB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938" y="3865830"/>
            <a:ext cx="3596359" cy="594598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25E41B46-4F17-B34E-8D95-543348C5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7" y="3965596"/>
            <a:ext cx="3211651" cy="4948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7"/>
          <p:cNvSpPr/>
          <p:nvPr/>
        </p:nvSpPr>
        <p:spPr>
          <a:xfrm>
            <a:off x="3881688" y="3991450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436F00-A369-3542-A468-46B2D769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306" y="253083"/>
            <a:ext cx="3813732" cy="43291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9"/>
          <p:cNvSpPr txBox="1">
            <a:spLocks noGrp="1"/>
          </p:cNvSpPr>
          <p:nvPr>
            <p:ph type="title"/>
          </p:nvPr>
        </p:nvSpPr>
        <p:spPr>
          <a:xfrm>
            <a:off x="713250" y="271884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jargon</a:t>
            </a:r>
            <a:endParaRPr dirty="0"/>
          </a:p>
        </p:txBody>
      </p:sp>
      <p:sp>
        <p:nvSpPr>
          <p:cNvPr id="1370" name="Google Shape;1370;p59"/>
          <p:cNvSpPr txBox="1">
            <a:spLocks noGrp="1"/>
          </p:cNvSpPr>
          <p:nvPr>
            <p:ph type="subTitle" idx="1"/>
          </p:nvPr>
        </p:nvSpPr>
        <p:spPr>
          <a:xfrm>
            <a:off x="608413" y="740797"/>
            <a:ext cx="8430750" cy="380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Datasets: </a:t>
            </a:r>
            <a:r>
              <a:rPr lang="en-US" dirty="0"/>
              <a:t>The data that you process, transform and use to train your ML models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Features: </a:t>
            </a:r>
            <a:r>
              <a:rPr lang="en-US" dirty="0"/>
              <a:t>The individual columns(if it is a table) in your data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Supervised/Unsupervised: </a:t>
            </a:r>
            <a:r>
              <a:rPr lang="en-US" dirty="0"/>
              <a:t>Either with or without answers</a:t>
            </a:r>
          </a:p>
          <a:p>
            <a:pPr marL="869950" lvl="1" indent="-285750"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Classification: </a:t>
            </a:r>
            <a:r>
              <a:rPr lang="en-US" dirty="0"/>
              <a:t>Predicting a limited set of outputs </a:t>
            </a:r>
            <a:r>
              <a:rPr lang="en-US" dirty="0" err="1"/>
              <a:t>Eg</a:t>
            </a:r>
            <a:r>
              <a:rPr lang="en-US" dirty="0"/>
              <a:t>: Pos/Neg sentiment, Cat/Dog, Bearish/Bullish</a:t>
            </a:r>
            <a:endParaRPr lang="en-US" b="1" dirty="0"/>
          </a:p>
          <a:p>
            <a:pPr marL="869950" lvl="1" indent="-285750"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Regression: </a:t>
            </a:r>
            <a:r>
              <a:rPr lang="en-US" dirty="0"/>
              <a:t>Output has an infinite possibilities </a:t>
            </a:r>
            <a:r>
              <a:rPr lang="en-US" dirty="0" err="1"/>
              <a:t>Eg</a:t>
            </a:r>
            <a:r>
              <a:rPr lang="en-US" dirty="0"/>
              <a:t>: Housing prices, stock prices, time etc.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Machine Learning: </a:t>
            </a:r>
            <a:r>
              <a:rPr lang="en-US" dirty="0"/>
              <a:t>A set of algorithms or a method to learn through experience using data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Deep Learning: </a:t>
            </a:r>
            <a:r>
              <a:rPr lang="en-US" dirty="0"/>
              <a:t>Just a fancy word for Neural Networks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Training and Testing: </a:t>
            </a:r>
            <a:r>
              <a:rPr lang="en-US" dirty="0"/>
              <a:t>We usually split our data into two parts, one to train the model and another to test the model's performance</a:t>
            </a:r>
            <a:endParaRPr lang="en-US" b="1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Functions: </a:t>
            </a:r>
            <a:r>
              <a:rPr lang="en-US" dirty="0"/>
              <a:t>A block of code with a name that can be called to execute a set of statements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Library: </a:t>
            </a:r>
            <a:r>
              <a:rPr lang="en-US" dirty="0"/>
              <a:t>A collection of functions grouped under one single name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b="1" dirty="0"/>
              <a:t>Package: </a:t>
            </a:r>
            <a:r>
              <a:rPr lang="en-US" dirty="0"/>
              <a:t>A collection of script (*.</a:t>
            </a:r>
            <a:r>
              <a:rPr lang="en-US" dirty="0" err="1"/>
              <a:t>py</a:t>
            </a:r>
            <a:r>
              <a:rPr lang="en-US" dirty="0"/>
              <a:t>) files containing modularized code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0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Commonly used libraries</a:t>
            </a:r>
            <a:endParaRPr dirty="0"/>
          </a:p>
        </p:txBody>
      </p:sp>
      <p:sp>
        <p:nvSpPr>
          <p:cNvPr id="2256" name="Google Shape;2256;p101"/>
          <p:cNvSpPr/>
          <p:nvPr/>
        </p:nvSpPr>
        <p:spPr>
          <a:xfrm>
            <a:off x="15322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7" name="Google Shape;2257;p101"/>
          <p:cNvSpPr/>
          <p:nvPr/>
        </p:nvSpPr>
        <p:spPr>
          <a:xfrm>
            <a:off x="365820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8" name="Google Shape;2258;p101"/>
          <p:cNvSpPr/>
          <p:nvPr/>
        </p:nvSpPr>
        <p:spPr>
          <a:xfrm>
            <a:off x="57841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9" name="Google Shape;2259;p101"/>
          <p:cNvSpPr txBox="1"/>
          <p:nvPr/>
        </p:nvSpPr>
        <p:spPr>
          <a:xfrm>
            <a:off x="1522650" y="2000281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Pandas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0" name="Google Shape;2260;p101"/>
          <p:cNvSpPr txBox="1"/>
          <p:nvPr/>
        </p:nvSpPr>
        <p:spPr>
          <a:xfrm>
            <a:off x="3629700" y="2000281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err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Numpy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1" name="Google Shape;2261;p101"/>
          <p:cNvSpPr txBox="1"/>
          <p:nvPr/>
        </p:nvSpPr>
        <p:spPr>
          <a:xfrm>
            <a:off x="5784150" y="2000056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Scikit-learn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2" name="Google Shape;2262;p101"/>
          <p:cNvSpPr txBox="1"/>
          <p:nvPr/>
        </p:nvSpPr>
        <p:spPr>
          <a:xfrm>
            <a:off x="5784150" y="2507275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The home of all Machine Learning A</a:t>
            </a:r>
            <a:r>
              <a:rPr lang="en-CA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l</a:t>
            </a:r>
            <a:r>
              <a:rPr lang="en" sz="1600" dirty="0" err="1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gorithms</a:t>
            </a:r>
            <a:r>
              <a:rPr lang="en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!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63" name="Google Shape;2263;p101"/>
          <p:cNvSpPr txBox="1"/>
          <p:nvPr/>
        </p:nvSpPr>
        <p:spPr>
          <a:xfrm>
            <a:off x="3629700" y="2543481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 scientific computing package for Python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64" name="Google Shape;2264;p101"/>
          <p:cNvSpPr txBox="1"/>
          <p:nvPr/>
        </p:nvSpPr>
        <p:spPr>
          <a:xfrm>
            <a:off x="1522650" y="2543481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Popular library for data transformations and manipulations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2270" name="Google Shape;2270;p101"/>
          <p:cNvGrpSpPr/>
          <p:nvPr/>
        </p:nvGrpSpPr>
        <p:grpSpPr>
          <a:xfrm>
            <a:off x="2464950" y="1416475"/>
            <a:ext cx="4271100" cy="251113"/>
            <a:chOff x="2464950" y="1416475"/>
            <a:chExt cx="4271100" cy="251113"/>
          </a:xfrm>
        </p:grpSpPr>
        <p:cxnSp>
          <p:nvCxnSpPr>
            <p:cNvPr id="2271" name="Google Shape;2271;p101"/>
            <p:cNvCxnSpPr/>
            <p:nvPr/>
          </p:nvCxnSpPr>
          <p:spPr>
            <a:xfrm>
              <a:off x="2464950" y="1424200"/>
              <a:ext cx="4271100" cy="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101"/>
            <p:cNvCxnSpPr>
              <a:stCxn id="2256" idx="0"/>
            </p:cNvCxnSpPr>
            <p:nvPr/>
          </p:nvCxnSpPr>
          <p:spPr>
            <a:xfrm rot="10800000">
              <a:off x="2474550" y="1416475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3" name="Google Shape;2273;p101"/>
            <p:cNvCxnSpPr/>
            <p:nvPr/>
          </p:nvCxnSpPr>
          <p:spPr>
            <a:xfrm rot="10800000">
              <a:off x="672645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4" name="Google Shape;2274;p101"/>
            <p:cNvCxnSpPr/>
            <p:nvPr/>
          </p:nvCxnSpPr>
          <p:spPr>
            <a:xfrm rot="10800000">
              <a:off x="457200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8165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387880-AAD4-324F-BF1D-71C99963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993391"/>
            <a:ext cx="6894576" cy="1689714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7BBC6673-EDA1-864D-993E-90AEA7F9DADF}"/>
              </a:ext>
            </a:extLst>
          </p:cNvPr>
          <p:cNvSpPr/>
          <p:nvPr/>
        </p:nvSpPr>
        <p:spPr>
          <a:xfrm>
            <a:off x="1289304" y="1975103"/>
            <a:ext cx="6894576" cy="265178"/>
          </a:xfrm>
          <a:prstGeom prst="frame">
            <a:avLst>
              <a:gd name="adj1" fmla="val 21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70EA6-27F2-DD42-8EA6-806F5E380E3A}"/>
              </a:ext>
            </a:extLst>
          </p:cNvPr>
          <p:cNvSpPr txBox="1"/>
          <p:nvPr/>
        </p:nvSpPr>
        <p:spPr>
          <a:xfrm>
            <a:off x="713250" y="523025"/>
            <a:ext cx="184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Features/Columns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DEC52D-D2E7-5542-8A3C-EA621C25BEB3}"/>
              </a:ext>
            </a:extLst>
          </p:cNvPr>
          <p:cNvCxnSpPr>
            <a:cxnSpLocks/>
          </p:cNvCxnSpPr>
          <p:nvPr/>
        </p:nvCxnSpPr>
        <p:spPr>
          <a:xfrm>
            <a:off x="1289304" y="830802"/>
            <a:ext cx="0" cy="1135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ame 8">
            <a:extLst>
              <a:ext uri="{FF2B5EF4-FFF2-40B4-BE49-F238E27FC236}">
                <a16:creationId xmlns:a16="http://schemas.microsoft.com/office/drawing/2014/main" id="{6C8CD969-D79E-8243-9176-25962A11D382}"/>
              </a:ext>
            </a:extLst>
          </p:cNvPr>
          <p:cNvSpPr/>
          <p:nvPr/>
        </p:nvSpPr>
        <p:spPr>
          <a:xfrm>
            <a:off x="2203704" y="1975103"/>
            <a:ext cx="585216" cy="1708002"/>
          </a:xfrm>
          <a:prstGeom prst="frame">
            <a:avLst>
              <a:gd name="adj1" fmla="val 25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C69914-04B3-1643-BFC1-0657F374DC82}"/>
              </a:ext>
            </a:extLst>
          </p:cNvPr>
          <p:cNvCxnSpPr>
            <a:cxnSpLocks/>
          </p:cNvCxnSpPr>
          <p:nvPr/>
        </p:nvCxnSpPr>
        <p:spPr>
          <a:xfrm flipV="1">
            <a:off x="1600222" y="3749040"/>
            <a:ext cx="566919" cy="5231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6B54B-3B19-344F-A904-877055AE95EB}"/>
              </a:ext>
            </a:extLst>
          </p:cNvPr>
          <p:cNvSpPr txBox="1"/>
          <p:nvPr/>
        </p:nvSpPr>
        <p:spPr>
          <a:xfrm>
            <a:off x="658395" y="4352644"/>
            <a:ext cx="1847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Pandas Series object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1BC07A-8A25-4543-8BFA-A869F102E65A}"/>
              </a:ext>
            </a:extLst>
          </p:cNvPr>
          <p:cNvCxnSpPr/>
          <p:nvPr/>
        </p:nvCxnSpPr>
        <p:spPr>
          <a:xfrm>
            <a:off x="4142232" y="3749040"/>
            <a:ext cx="0" cy="3383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ADBC61-690B-1A4A-AA65-6C5148C837E9}"/>
              </a:ext>
            </a:extLst>
          </p:cNvPr>
          <p:cNvCxnSpPr/>
          <p:nvPr/>
        </p:nvCxnSpPr>
        <p:spPr>
          <a:xfrm>
            <a:off x="4861560" y="3759708"/>
            <a:ext cx="0" cy="3383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20FC93-85B6-6142-BDA2-96031CD0DF00}"/>
              </a:ext>
            </a:extLst>
          </p:cNvPr>
          <p:cNvCxnSpPr/>
          <p:nvPr/>
        </p:nvCxnSpPr>
        <p:spPr>
          <a:xfrm>
            <a:off x="7071360" y="3759708"/>
            <a:ext cx="0" cy="3383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A7BE20-C151-F143-9549-D6AF8B63A20A}"/>
              </a:ext>
            </a:extLst>
          </p:cNvPr>
          <p:cNvSpPr txBox="1"/>
          <p:nvPr/>
        </p:nvSpPr>
        <p:spPr>
          <a:xfrm>
            <a:off x="3785637" y="4104061"/>
            <a:ext cx="439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   Categorical		Numerical</a:t>
            </a: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B489B346-AC75-AE42-A506-308EFA28F782}"/>
              </a:ext>
            </a:extLst>
          </p:cNvPr>
          <p:cNvSpPr/>
          <p:nvPr/>
        </p:nvSpPr>
        <p:spPr>
          <a:xfrm>
            <a:off x="7296912" y="3357933"/>
            <a:ext cx="420615" cy="358140"/>
          </a:xfrm>
          <a:prstGeom prst="donut">
            <a:avLst>
              <a:gd name="adj" fmla="val 363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F5323A-CB92-6740-9694-64ACD2168FB2}"/>
              </a:ext>
            </a:extLst>
          </p:cNvPr>
          <p:cNvCxnSpPr>
            <a:cxnSpLocks/>
          </p:cNvCxnSpPr>
          <p:nvPr/>
        </p:nvCxnSpPr>
        <p:spPr>
          <a:xfrm>
            <a:off x="7644357" y="3758626"/>
            <a:ext cx="786393" cy="5184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A210C1-A2A7-3B46-B58A-AF30D0E52EE9}"/>
              </a:ext>
            </a:extLst>
          </p:cNvPr>
          <p:cNvSpPr txBox="1"/>
          <p:nvPr/>
        </p:nvSpPr>
        <p:spPr>
          <a:xfrm>
            <a:off x="8302752" y="4272174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Value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F8DB4F9-0530-E54F-9E01-D99422115633}"/>
              </a:ext>
            </a:extLst>
          </p:cNvPr>
          <p:cNvSpPr/>
          <p:nvPr/>
        </p:nvSpPr>
        <p:spPr>
          <a:xfrm>
            <a:off x="1289304" y="2796367"/>
            <a:ext cx="6894576" cy="265178"/>
          </a:xfrm>
          <a:prstGeom prst="frame">
            <a:avLst>
              <a:gd name="adj1" fmla="val 21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E2C57A-0E91-144B-92C4-F01B3F5BC096}"/>
              </a:ext>
            </a:extLst>
          </p:cNvPr>
          <p:cNvCxnSpPr>
            <a:cxnSpLocks/>
          </p:cNvCxnSpPr>
          <p:nvPr/>
        </p:nvCxnSpPr>
        <p:spPr>
          <a:xfrm flipV="1">
            <a:off x="3326891" y="3061545"/>
            <a:ext cx="0" cy="1621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A5064A-D89A-5448-82FC-D7945A0FE698}"/>
              </a:ext>
            </a:extLst>
          </p:cNvPr>
          <p:cNvSpPr txBox="1"/>
          <p:nvPr/>
        </p:nvSpPr>
        <p:spPr>
          <a:xfrm>
            <a:off x="2788920" y="4668735"/>
            <a:ext cx="1075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210981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Numpy</a:t>
            </a:r>
            <a:endParaRPr dirty="0"/>
          </a:p>
        </p:txBody>
      </p:sp>
      <p:sp>
        <p:nvSpPr>
          <p:cNvPr id="1383" name="Google Shape;1383;p61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CA" dirty="0"/>
              <a:t>At the core of the NumPy package, is the </a:t>
            </a:r>
            <a:r>
              <a:rPr lang="en-CA" i="1" dirty="0" err="1"/>
              <a:t>ndarray</a:t>
            </a:r>
            <a:r>
              <a:rPr lang="en-CA" dirty="0"/>
              <a:t> object --</a:t>
            </a:r>
            <a:r>
              <a:rPr lang="en-CA" i="1" dirty="0"/>
              <a:t> </a:t>
            </a:r>
            <a:r>
              <a:rPr lang="en-CA" i="1" dirty="0" err="1"/>
              <a:t>numpy.org</a:t>
            </a:r>
            <a:endParaRPr lang="en-CA" i="1" dirty="0"/>
          </a:p>
          <a:p>
            <a:pPr marL="285750" indent="-285750"/>
            <a:endParaRPr lang="en-CA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BE44DF49-5D56-864E-AFDB-4DCCA4C2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2168016"/>
            <a:ext cx="5440680" cy="20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62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Lets start Practicing!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90" name="Google Shape;1390;p62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0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23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559" name="Google Shape;2559;p123"/>
          <p:cNvSpPr txBox="1">
            <a:spLocks noGrp="1"/>
          </p:cNvSpPr>
          <p:nvPr>
            <p:ph type="subTitle" idx="1"/>
          </p:nvPr>
        </p:nvSpPr>
        <p:spPr>
          <a:xfrm>
            <a:off x="2572018" y="2313081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4" name="Google Shape;13114;p1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6"/>
          <p:cNvSpPr txBox="1">
            <a:spLocks noGrp="1"/>
          </p:cNvSpPr>
          <p:nvPr>
            <p:ph type="subTitle" idx="1"/>
          </p:nvPr>
        </p:nvSpPr>
        <p:spPr>
          <a:xfrm>
            <a:off x="6743471" y="211723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commonly used libraries</a:t>
            </a:r>
            <a:endParaRPr dirty="0"/>
          </a:p>
        </p:txBody>
      </p:sp>
      <p:sp>
        <p:nvSpPr>
          <p:cNvPr id="1333" name="Google Shape;1333;p56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Various applications from Face recognition to text analytics</a:t>
            </a:r>
            <a:endParaRPr dirty="0"/>
          </a:p>
        </p:txBody>
      </p:sp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What is ML/AI?</a:t>
            </a:r>
            <a:endParaRPr dirty="0"/>
          </a:p>
        </p:txBody>
      </p:sp>
      <p:sp>
        <p:nvSpPr>
          <p:cNvPr id="1336" name="Google Shape;1336;p56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3070476"/>
            <a:ext cx="2187282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ML/Programming jargon</a:t>
            </a:r>
            <a:endParaRPr dirty="0"/>
          </a:p>
        </p:txBody>
      </p:sp>
      <p:sp>
        <p:nvSpPr>
          <p:cNvPr id="1337" name="Google Shape;1337;p56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1338" name="Google Shape;1338;p56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6743471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Common Packages</a:t>
            </a:r>
            <a:endParaRPr dirty="0"/>
          </a:p>
        </p:txBody>
      </p:sp>
      <p:sp>
        <p:nvSpPr>
          <p:cNvPr id="1339" name="Google Shape;1339;p56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understand this magical thing!</a:t>
            </a:r>
            <a:endParaRPr dirty="0"/>
          </a:p>
        </p:txBody>
      </p:sp>
      <p:sp>
        <p:nvSpPr>
          <p:cNvPr id="1340" name="Google Shape;1340;p56"/>
          <p:cNvSpPr txBox="1">
            <a:spLocks noGrp="1"/>
          </p:cNvSpPr>
          <p:nvPr>
            <p:ph type="subTitle" idx="8"/>
          </p:nvPr>
        </p:nvSpPr>
        <p:spPr>
          <a:xfrm>
            <a:off x="3905700" y="3693101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technical terms to understand</a:t>
            </a:r>
            <a:endParaRPr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42" name="Google Shape;1342;p56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3314700" y="30704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43" name="Google Shape;1343;p56">
            <a:hlinkClick r:id="rId4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79217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44" name="Google Shape;1344;p56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6152471" y="1434464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346" name="Google Shape;1346;p56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743471" y="3137996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Hands-on </a:t>
            </a:r>
            <a:endParaRPr dirty="0"/>
          </a:p>
        </p:txBody>
      </p:sp>
      <p:sp>
        <p:nvSpPr>
          <p:cNvPr id="1348" name="Google Shape;1348;p56"/>
          <p:cNvSpPr txBox="1">
            <a:spLocks noGrp="1"/>
          </p:cNvSpPr>
          <p:nvPr>
            <p:ph type="subTitle" idx="19"/>
          </p:nvPr>
        </p:nvSpPr>
        <p:spPr>
          <a:xfrm>
            <a:off x="6743471" y="3528730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start practicing!</a:t>
            </a:r>
            <a:endParaRPr dirty="0"/>
          </a:p>
        </p:txBody>
      </p:sp>
      <p:sp>
        <p:nvSpPr>
          <p:cNvPr id="1349" name="Google Shape;1349;p56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6152471" y="313799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8" name="Google Shape;1335;p56">
            <a:hlinkClick r:id="rId3" action="ppaction://hlinksldjump"/>
            <a:extLst>
              <a:ext uri="{FF2B5EF4-FFF2-40B4-BE49-F238E27FC236}">
                <a16:creationId xmlns:a16="http://schemas.microsoft.com/office/drawing/2014/main" id="{0530056C-E8B1-D343-9C15-52B4490D58A2}"/>
              </a:ext>
            </a:extLst>
          </p:cNvPr>
          <p:cNvSpPr txBox="1">
            <a:spLocks/>
          </p:cNvSpPr>
          <p:nvPr/>
        </p:nvSpPr>
        <p:spPr>
          <a:xfrm>
            <a:off x="4102278" y="1434475"/>
            <a:ext cx="1923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CA" dirty="0"/>
              <a:t>Why Python?</a:t>
            </a:r>
          </a:p>
        </p:txBody>
      </p:sp>
      <p:sp>
        <p:nvSpPr>
          <p:cNvPr id="19" name="Google Shape;1339;p56">
            <a:extLst>
              <a:ext uri="{FF2B5EF4-FFF2-40B4-BE49-F238E27FC236}">
                <a16:creationId xmlns:a16="http://schemas.microsoft.com/office/drawing/2014/main" id="{6EA05069-1A30-A04D-B7DC-61CD3A54559F}"/>
              </a:ext>
            </a:extLst>
          </p:cNvPr>
          <p:cNvSpPr txBox="1">
            <a:spLocks/>
          </p:cNvSpPr>
          <p:nvPr/>
        </p:nvSpPr>
        <p:spPr>
          <a:xfrm>
            <a:off x="4102278" y="1825209"/>
            <a:ext cx="19236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600" b="0" i="0" u="none" strike="noStrike" cap="none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/>
            <a:r>
              <a:rPr lang="en-CA" dirty="0"/>
              <a:t>We will understand why it is so popular in recent years</a:t>
            </a:r>
          </a:p>
        </p:txBody>
      </p:sp>
      <p:sp>
        <p:nvSpPr>
          <p:cNvPr id="20" name="Google Shape;1341;p56">
            <a:hlinkClick r:id="rId3" action="ppaction://hlinksldjump"/>
            <a:extLst>
              <a:ext uri="{FF2B5EF4-FFF2-40B4-BE49-F238E27FC236}">
                <a16:creationId xmlns:a16="http://schemas.microsoft.com/office/drawing/2014/main" id="{11ACF881-D5C3-864B-8AF7-580019BB8DB9}"/>
              </a:ext>
            </a:extLst>
          </p:cNvPr>
          <p:cNvSpPr txBox="1">
            <a:spLocks/>
          </p:cNvSpPr>
          <p:nvPr/>
        </p:nvSpPr>
        <p:spPr>
          <a:xfrm>
            <a:off x="3503353" y="1434475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A28D0F41-7CCA-4B4A-B640-7E4198BA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71" y="194235"/>
            <a:ext cx="6452457" cy="4755030"/>
          </a:xfrm>
          <a:prstGeom prst="rect">
            <a:avLst/>
          </a:prstGeom>
        </p:spPr>
      </p:pic>
      <p:sp>
        <p:nvSpPr>
          <p:cNvPr id="7" name="Google Shape;1362;p58">
            <a:extLst>
              <a:ext uri="{FF2B5EF4-FFF2-40B4-BE49-F238E27FC236}">
                <a16:creationId xmlns:a16="http://schemas.microsoft.com/office/drawing/2014/main" id="{DC18AA62-9F86-2B4E-8E89-BCA14F4110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89" y="194235"/>
            <a:ext cx="2582211" cy="516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AI Landscape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6080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of Artificial Intelligence</a:t>
            </a:r>
            <a:endParaRPr dirty="0"/>
          </a:p>
        </p:txBody>
      </p:sp>
      <p:sp>
        <p:nvSpPr>
          <p:cNvPr id="1363" name="Google Shape;1363;p58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Computer Vision</a:t>
            </a:r>
            <a:r>
              <a:rPr lang="en-US" dirty="0">
                <a:solidFill>
                  <a:schemeClr val="accent2"/>
                </a:solidFill>
              </a:rPr>
              <a:t>: Face recognition, Object detection, Video Quality Assessment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Natural Language Processing</a:t>
            </a:r>
            <a:r>
              <a:rPr lang="en-US" dirty="0">
                <a:solidFill>
                  <a:schemeClr val="accent2"/>
                </a:solidFill>
              </a:rPr>
              <a:t>: Next word prediction(email, phone etc.), Question-Answering, Text Summarization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Time Series Forecasting</a:t>
            </a:r>
            <a:r>
              <a:rPr lang="en-US" dirty="0">
                <a:solidFill>
                  <a:schemeClr val="accent2"/>
                </a:solidFill>
              </a:rPr>
              <a:t>: Stock market trend predictions, weather predictions \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Fraud Detection</a:t>
            </a:r>
            <a:r>
              <a:rPr lang="en-US" dirty="0">
                <a:solidFill>
                  <a:schemeClr val="accent2"/>
                </a:solidFill>
              </a:rPr>
              <a:t>: Detecting Outliers/Anomalies in banking and other related fields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AD29-CF8B-A34A-9AB9-E0C0E62A86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8800" y="0"/>
            <a:ext cx="7718425" cy="541337"/>
          </a:xfrm>
        </p:spPr>
        <p:txBody>
          <a:bodyPr/>
          <a:lstStyle/>
          <a:p>
            <a:r>
              <a:rPr lang="en-US" dirty="0"/>
              <a:t>Computer Vision in action</a:t>
            </a:r>
          </a:p>
        </p:txBody>
      </p:sp>
      <p:pic>
        <p:nvPicPr>
          <p:cNvPr id="4" name="IgnorantSkinnyHamadryad-mobile" descr="IgnorantSkinnyHamadryad-mobile">
            <a:hlinkClick r:id="" action="ppaction://media"/>
            <a:extLst>
              <a:ext uri="{FF2B5EF4-FFF2-40B4-BE49-F238E27FC236}">
                <a16:creationId xmlns:a16="http://schemas.microsoft.com/office/drawing/2014/main" id="{B964C444-4545-4C4E-87F1-AF17BF3A8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41336"/>
            <a:ext cx="914400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AD29-CF8B-A34A-9AB9-E0C0E62A86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9537" y="502920"/>
            <a:ext cx="1810512" cy="541337"/>
          </a:xfrm>
        </p:spPr>
        <p:txBody>
          <a:bodyPr/>
          <a:lstStyle/>
          <a:p>
            <a:r>
              <a:rPr lang="en-US" dirty="0"/>
              <a:t>“Reel” AI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61ADAB-D62C-764D-96CD-5F138AFD6565}"/>
              </a:ext>
            </a:extLst>
          </p:cNvPr>
          <p:cNvSpPr txBox="1">
            <a:spLocks/>
          </p:cNvSpPr>
          <p:nvPr/>
        </p:nvSpPr>
        <p:spPr>
          <a:xfrm>
            <a:off x="5766817" y="502920"/>
            <a:ext cx="1810512" cy="54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“Real” AI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996E31D-1D45-1748-997D-A99E412D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12" y="1931251"/>
            <a:ext cx="4151376" cy="2127580"/>
          </a:xfrm>
          <a:prstGeom prst="rect">
            <a:avLst/>
          </a:prstGeom>
        </p:spPr>
      </p:pic>
      <p:pic>
        <p:nvPicPr>
          <p:cNvPr id="8" name="Picture 7" descr="A person wearing sunglasses&#10;&#10;Description automatically generated">
            <a:extLst>
              <a:ext uri="{FF2B5EF4-FFF2-40B4-BE49-F238E27FC236}">
                <a16:creationId xmlns:a16="http://schemas.microsoft.com/office/drawing/2014/main" id="{B9227CA6-4DA0-4940-BAB6-7FF25EC4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2" y="1861566"/>
            <a:ext cx="4023836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5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&#10;&#10;Description automatically generated">
            <a:extLst>
              <a:ext uri="{FF2B5EF4-FFF2-40B4-BE49-F238E27FC236}">
                <a16:creationId xmlns:a16="http://schemas.microsoft.com/office/drawing/2014/main" id="{C9AE8190-9AB5-B24A-BD46-46749987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012" y="919827"/>
            <a:ext cx="3526809" cy="3534156"/>
          </a:xfrm>
          <a:prstGeom prst="rect">
            <a:avLst/>
          </a:prstGeom>
        </p:spPr>
      </p:pic>
      <p:pic>
        <p:nvPicPr>
          <p:cNvPr id="26" name="Picture 25" descr="A person in a costume&#10;&#10;Description automatically generated with low confidence">
            <a:extLst>
              <a:ext uri="{FF2B5EF4-FFF2-40B4-BE49-F238E27FC236}">
                <a16:creationId xmlns:a16="http://schemas.microsoft.com/office/drawing/2014/main" id="{072E09B2-C579-0345-A44A-2741344FB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187" y="977900"/>
            <a:ext cx="2552700" cy="3187700"/>
          </a:xfrm>
          <a:prstGeom prst="rect">
            <a:avLst/>
          </a:prstGeom>
        </p:spPr>
      </p:pic>
      <p:pic>
        <p:nvPicPr>
          <p:cNvPr id="28" name="Picture 27" descr="A picture containing grass, mammal&#10;&#10;Description automatically generated">
            <a:extLst>
              <a:ext uri="{FF2B5EF4-FFF2-40B4-BE49-F238E27FC236}">
                <a16:creationId xmlns:a16="http://schemas.microsoft.com/office/drawing/2014/main" id="{089DA29B-5071-B84A-AF26-860AAD75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521" y="1272250"/>
            <a:ext cx="3289300" cy="2463800"/>
          </a:xfrm>
          <a:prstGeom prst="rect">
            <a:avLst/>
          </a:prstGeom>
        </p:spPr>
      </p:pic>
      <p:pic>
        <p:nvPicPr>
          <p:cNvPr id="30" name="Picture 29" descr="A picture containing indoor, basket&#10;&#10;Description automatically generated">
            <a:extLst>
              <a:ext uri="{FF2B5EF4-FFF2-40B4-BE49-F238E27FC236}">
                <a16:creationId xmlns:a16="http://schemas.microsoft.com/office/drawing/2014/main" id="{CA2D63FB-8CC2-C549-BEB0-CF3BBE772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724" y="1672300"/>
            <a:ext cx="3708400" cy="2197100"/>
          </a:xfrm>
          <a:prstGeom prst="rect">
            <a:avLst/>
          </a:prstGeom>
        </p:spPr>
      </p:pic>
      <p:pic>
        <p:nvPicPr>
          <p:cNvPr id="32" name="Picture 31" descr="A person in a costume&#10;&#10;Description automatically generated with low confidence">
            <a:extLst>
              <a:ext uri="{FF2B5EF4-FFF2-40B4-BE49-F238E27FC236}">
                <a16:creationId xmlns:a16="http://schemas.microsoft.com/office/drawing/2014/main" id="{904BA86D-88BF-7440-9BE6-E75D34F29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161" y="919827"/>
            <a:ext cx="2852025" cy="3422430"/>
          </a:xfrm>
          <a:prstGeom prst="rect">
            <a:avLst/>
          </a:prstGeom>
        </p:spPr>
      </p:pic>
      <p:pic>
        <p:nvPicPr>
          <p:cNvPr id="34" name="Picture 33" descr="A picture containing indoor&#10;&#10;Description automatically generated">
            <a:extLst>
              <a:ext uri="{FF2B5EF4-FFF2-40B4-BE49-F238E27FC236}">
                <a16:creationId xmlns:a16="http://schemas.microsoft.com/office/drawing/2014/main" id="{F25E03A8-054C-F447-90A9-E1BBE8C7D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4422" y="855819"/>
            <a:ext cx="3667903" cy="3662172"/>
          </a:xfrm>
          <a:prstGeom prst="rect">
            <a:avLst/>
          </a:prstGeom>
        </p:spPr>
      </p:pic>
      <p:sp>
        <p:nvSpPr>
          <p:cNvPr id="37" name="Google Shape;1334;p56">
            <a:extLst>
              <a:ext uri="{FF2B5EF4-FFF2-40B4-BE49-F238E27FC236}">
                <a16:creationId xmlns:a16="http://schemas.microsoft.com/office/drawing/2014/main" id="{72993F67-68F1-6F4C-BF39-09ECE6F0F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46167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Yoda Challenge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66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EF8-11DB-A64A-BF87-477F2154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Tech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E16E9-1A4C-014F-BE26-08DB06229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Good Programming skills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Algorithms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Basic Statistics &amp; Probability concepts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Patience to read research papers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Databases and SQL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Application Development concepts: Web apps, cloud computing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Some idea behind Data Lakes and related concepts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AF53ED2-E017-CF46-B5E7-B62D055049AD}"/>
              </a:ext>
            </a:extLst>
          </p:cNvPr>
          <p:cNvSpPr/>
          <p:nvPr/>
        </p:nvSpPr>
        <p:spPr>
          <a:xfrm>
            <a:off x="1078992" y="1439499"/>
            <a:ext cx="845501" cy="269415"/>
          </a:xfrm>
          <a:prstGeom prst="frame">
            <a:avLst>
              <a:gd name="adj1" fmla="val 2164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E86C5-C378-1A49-A3EA-A213BC6742E1}"/>
              </a:ext>
            </a:extLst>
          </p:cNvPr>
          <p:cNvCxnSpPr/>
          <p:nvPr/>
        </p:nvCxnSpPr>
        <p:spPr>
          <a:xfrm>
            <a:off x="2020186" y="1552941"/>
            <a:ext cx="269003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5E7B99-5BA4-5D42-9240-551C5704D62D}"/>
              </a:ext>
            </a:extLst>
          </p:cNvPr>
          <p:cNvSpPr txBox="1"/>
          <p:nvPr/>
        </p:nvSpPr>
        <p:spPr>
          <a:xfrm>
            <a:off x="4933507" y="1251040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Our focus for today</a:t>
            </a:r>
          </a:p>
        </p:txBody>
      </p:sp>
    </p:spTree>
    <p:extLst>
      <p:ext uri="{BB962C8B-B14F-4D97-AF65-F5344CB8AC3E}">
        <p14:creationId xmlns:p14="http://schemas.microsoft.com/office/powerpoint/2010/main" val="121868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5"/>
          <p:cNvSpPr txBox="1">
            <a:spLocks noGrp="1"/>
          </p:cNvSpPr>
          <p:nvPr>
            <p:ph type="title"/>
          </p:nvPr>
        </p:nvSpPr>
        <p:spPr>
          <a:xfrm>
            <a:off x="713250" y="20580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Python so popular?</a:t>
            </a:r>
            <a:endParaRPr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F59248B-9A7D-BB4D-B16C-B88F2C82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48" y="857869"/>
            <a:ext cx="4376257" cy="3641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18AE8-6701-B243-BDA8-8FA633ADCD21}"/>
              </a:ext>
            </a:extLst>
          </p:cNvPr>
          <p:cNvSpPr txBox="1"/>
          <p:nvPr/>
        </p:nvSpPr>
        <p:spPr>
          <a:xfrm>
            <a:off x="389298" y="1004935"/>
            <a:ext cx="33308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Human-like language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read and understand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Interpreted language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solution first, implementation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Libraries are easy to use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472</Words>
  <Application>Microsoft Macintosh PowerPoint</Application>
  <PresentationFormat>On-screen Show (16:9)</PresentationFormat>
  <Paragraphs>82</Paragraphs>
  <Slides>17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Manjari</vt:lpstr>
      <vt:lpstr>Anaheim</vt:lpstr>
      <vt:lpstr>Proxima Nova Semibold</vt:lpstr>
      <vt:lpstr>Roboto Condensed Light</vt:lpstr>
      <vt:lpstr>Arial</vt:lpstr>
      <vt:lpstr>Proxima Nova</vt:lpstr>
      <vt:lpstr>Hammersmith One</vt:lpstr>
      <vt:lpstr>Ubuntu</vt:lpstr>
      <vt:lpstr>Elegant Education Pack for Students by Slidesgo</vt:lpstr>
      <vt:lpstr>Slidesgo Final Pages</vt:lpstr>
      <vt:lpstr>Week – 1 ML &amp; Python 101</vt:lpstr>
      <vt:lpstr>Table of contents</vt:lpstr>
      <vt:lpstr>The AI Landscape</vt:lpstr>
      <vt:lpstr>Applications of Artificial Intelligence</vt:lpstr>
      <vt:lpstr>Computer Vision in action</vt:lpstr>
      <vt:lpstr>“Reel” AI</vt:lpstr>
      <vt:lpstr>The Yoda Challenge </vt:lpstr>
      <vt:lpstr>The ML Tech Stack</vt:lpstr>
      <vt:lpstr>Why is Python so popular?</vt:lpstr>
      <vt:lpstr>PowerPoint Presentation</vt:lpstr>
      <vt:lpstr>ML jargon</vt:lpstr>
      <vt:lpstr>Commonly used libraries</vt:lpstr>
      <vt:lpstr>Pandas Dataframe</vt:lpstr>
      <vt:lpstr>Numpy</vt:lpstr>
      <vt:lpstr>Lets start Practicing!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101</dc:title>
  <cp:lastModifiedBy>Vyas Anirudh Akundy</cp:lastModifiedBy>
  <cp:revision>23</cp:revision>
  <dcterms:modified xsi:type="dcterms:W3CDTF">2021-06-27T02:32:03Z</dcterms:modified>
</cp:coreProperties>
</file>